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21"/>
  </p:notesMasterIdLst>
  <p:sldIdLst>
    <p:sldId id="278" r:id="rId3"/>
    <p:sldId id="297" r:id="rId4"/>
    <p:sldId id="285" r:id="rId5"/>
    <p:sldId id="286" r:id="rId6"/>
    <p:sldId id="287" r:id="rId7"/>
    <p:sldId id="288" r:id="rId8"/>
    <p:sldId id="281" r:id="rId9"/>
    <p:sldId id="291" r:id="rId10"/>
    <p:sldId id="282" r:id="rId11"/>
    <p:sldId id="289" r:id="rId12"/>
    <p:sldId id="290" r:id="rId13"/>
    <p:sldId id="292" r:id="rId14"/>
    <p:sldId id="293" r:id="rId15"/>
    <p:sldId id="294" r:id="rId16"/>
    <p:sldId id="295" r:id="rId17"/>
    <p:sldId id="296" r:id="rId18"/>
    <p:sldId id="298" r:id="rId19"/>
    <p:sldId id="279"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navajjala, Sri Harsha (UMKC-Student)" initials="CSH(" lastIdx="1" clrIdx="0">
    <p:extLst>
      <p:ext uri="{19B8F6BF-5375-455C-9EA6-DF929625EA0E}">
        <p15:presenceInfo xmlns:p15="http://schemas.microsoft.com/office/powerpoint/2012/main" userId="S-1-5-21-2008365202-1495225606-1849977318-3824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2" d="100"/>
          <a:sy n="82" d="100"/>
        </p:scale>
        <p:origin x="1474"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A933B5-9B1B-440E-82AC-B0DA8E95FD7F}" type="datetimeFigureOut">
              <a:rPr lang="en-US" smtClean="0"/>
              <a:pPr/>
              <a:t>7/26/2016</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DA1C64-E2D3-4A5C-857F-39F8D8EA0AC8}" type="slidenum">
              <a:rPr lang="en-IN" smtClean="0"/>
              <a:pPr/>
              <a:t>‹#›</a:t>
            </a:fld>
            <a:endParaRPr lang="en-IN"/>
          </a:p>
        </p:txBody>
      </p:sp>
    </p:spTree>
    <p:extLst>
      <p:ext uri="{BB962C8B-B14F-4D97-AF65-F5344CB8AC3E}">
        <p14:creationId xmlns:p14="http://schemas.microsoft.com/office/powerpoint/2010/main" val="1959239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25F562E-99D4-4254-B7BD-243D18A86905}" type="datetime1">
              <a:rPr lang="en-US" smtClean="0"/>
              <a:t>7/26/2016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1693077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3C6D4A-41F3-45D9-B2F5-3393F01A1CB5}" type="datetime1">
              <a:rPr lang="en-US" smtClean="0"/>
              <a:t>7/26/2016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571767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8C5091-A19C-4CF5-A852-16E436076A5C}" type="datetime1">
              <a:rPr lang="en-US" smtClean="0"/>
              <a:t>7/26/2016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3997571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bg1"/>
                </a:solidFill>
                <a:latin typeface="Helvetica"/>
                <a:cs typeface="Helvetica"/>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3566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3698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071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2900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0650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7793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8868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1990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39AB4A-D306-4283-B40E-55DB8E2FB858}" type="datetime1">
              <a:rPr lang="en-US" smtClean="0"/>
              <a:t>7/26/2016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8942400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82037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0857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7615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9F408-8444-4D27-A64D-6DF53F8149AA}" type="datetime1">
              <a:rPr lang="en-US" smtClean="0"/>
              <a:t>7/26/2016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982607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7EA84EB-2191-4F6F-9C5F-B279CDBDDBD4}" type="datetime1">
              <a:rPr lang="en-US" smtClean="0"/>
              <a:t>7/26/2016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815341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44A3C6-D7AB-4755-AA75-31DE2563E58E}" type="datetime1">
              <a:rPr lang="en-US" smtClean="0"/>
              <a:t>7/26/2016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2226335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590FE7-4007-4177-81F5-BA78C87984E5}" type="datetime1">
              <a:rPr lang="en-US" smtClean="0"/>
              <a:t>7/26/2016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1433673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C24466-D5B4-4211-AFB5-2B929610D4FA}" type="datetime1">
              <a:rPr lang="en-US" smtClean="0"/>
              <a:t>7/26/2016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393763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F5907D-E430-45B1-8A1D-5BEC74B9EAFD}" type="datetime1">
              <a:rPr lang="en-US" smtClean="0"/>
              <a:t>7/26/2016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621403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F033BE-F7F7-4BBA-9CA8-C498A03FC7CB}" type="datetime1">
              <a:rPr lang="en-US" smtClean="0"/>
              <a:t>7/26/2016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2881413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BFCB02-F130-4660-A982-21E89AE46577}" type="datetime1">
              <a:rPr lang="en-US" smtClean="0"/>
              <a:t>7/26/2016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CDB166-79C6-3345-B287-A7CE8B30FC7E}" type="slidenum">
              <a:rPr lang="en-US" smtClean="0"/>
              <a:pPr/>
              <a:t>‹#›</a:t>
            </a:fld>
            <a:endParaRPr lang="en-US"/>
          </a:p>
        </p:txBody>
      </p:sp>
    </p:spTree>
    <p:extLst>
      <p:ext uri="{BB962C8B-B14F-4D97-AF65-F5344CB8AC3E}">
        <p14:creationId xmlns:p14="http://schemas.microsoft.com/office/powerpoint/2010/main" val="31913576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43662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qwone.com/~jason/20Newsgroups/" TargetMode="External"/><Relationship Id="rId2" Type="http://schemas.openxmlformats.org/officeDocument/2006/relationships/hyperlink" Target="http://mlg.ucd.ie/datasets/bbc.html" TargetMode="External"/><Relationship Id="rId1" Type="http://schemas.openxmlformats.org/officeDocument/2006/relationships/slideLayout" Target="../slideLayouts/slideLayout2.xml"/><Relationship Id="rId5" Type="http://schemas.openxmlformats.org/officeDocument/2006/relationships/hyperlink" Target="https://en.wikipedia.org/wiki/Special:Export" TargetMode="External"/><Relationship Id="rId4" Type="http://schemas.openxmlformats.org/officeDocument/2006/relationships/hyperlink" Target="https://petscan.wmflabs.or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374" y="4752249"/>
            <a:ext cx="9008198" cy="1752600"/>
          </a:xfrm>
        </p:spPr>
        <p:txBody>
          <a:bodyPr>
            <a:normAutofit/>
          </a:bodyPr>
          <a:lstStyle/>
          <a:p>
            <a:pPr algn="r"/>
            <a:endParaRPr lang="en-US" sz="2000" dirty="0">
              <a:solidFill>
                <a:schemeClr val="tx1"/>
              </a:solidFill>
            </a:endParaRPr>
          </a:p>
          <a:p>
            <a:pPr algn="r"/>
            <a:endParaRPr lang="en-US" sz="2000" dirty="0">
              <a:solidFill>
                <a:schemeClr val="tx1"/>
              </a:solidFill>
            </a:endParaRPr>
          </a:p>
          <a:p>
            <a:pPr algn="r"/>
            <a:r>
              <a:rPr lang="en-US" sz="2000" dirty="0">
                <a:solidFill>
                  <a:schemeClr val="tx1"/>
                </a:solidFill>
              </a:rPr>
              <a:t>Manikanta Maddula (15)</a:t>
            </a:r>
          </a:p>
          <a:p>
            <a:pPr algn="r"/>
            <a:endParaRPr lang="en-US" sz="2000" dirty="0">
              <a:solidFill>
                <a:schemeClr val="tx1"/>
              </a:solidFill>
            </a:endParaRPr>
          </a:p>
        </p:txBody>
      </p:sp>
      <p:sp>
        <p:nvSpPr>
          <p:cNvPr id="4" name="Title 1"/>
          <p:cNvSpPr txBox="1">
            <a:spLocks/>
          </p:cNvSpPr>
          <p:nvPr/>
        </p:nvSpPr>
        <p:spPr>
          <a:xfrm>
            <a:off x="63374" y="1702052"/>
            <a:ext cx="9008198" cy="215088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Helvetica"/>
                <a:ea typeface="+mj-ea"/>
                <a:cs typeface="Helvetica"/>
              </a:defRPr>
            </a:lvl1pPr>
          </a:lstStyle>
          <a:p>
            <a:r>
              <a:rPr lang="en-US" b="1" dirty="0"/>
              <a:t>Text Summarization </a:t>
            </a:r>
          </a:p>
          <a:p>
            <a:r>
              <a:rPr lang="en-US" b="1" dirty="0"/>
              <a:t>Using</a:t>
            </a:r>
          </a:p>
          <a:p>
            <a:r>
              <a:rPr lang="en-US" b="1" dirty="0"/>
              <a:t>Sig Space Framework</a:t>
            </a:r>
            <a:endParaRPr lang="en-US" dirty="0"/>
          </a:p>
        </p:txBody>
      </p:sp>
      <p:sp>
        <p:nvSpPr>
          <p:cNvPr id="2" name="TextBox 1"/>
          <p:cNvSpPr txBox="1"/>
          <p:nvPr/>
        </p:nvSpPr>
        <p:spPr>
          <a:xfrm>
            <a:off x="63374" y="5458408"/>
            <a:ext cx="4424650" cy="646331"/>
          </a:xfrm>
          <a:prstGeom prst="rect">
            <a:avLst/>
          </a:prstGeom>
          <a:noFill/>
        </p:spPr>
        <p:txBody>
          <a:bodyPr wrap="square" rtlCol="0">
            <a:spAutoFit/>
          </a:bodyPr>
          <a:lstStyle/>
          <a:p>
            <a:r>
              <a:rPr lang="en-US" dirty="0"/>
              <a:t>Guided by</a:t>
            </a:r>
          </a:p>
          <a:p>
            <a:r>
              <a:rPr lang="en-US" dirty="0"/>
              <a:t>Dr. </a:t>
            </a:r>
            <a:r>
              <a:rPr lang="en-US" dirty="0" err="1"/>
              <a:t>Yugyung</a:t>
            </a:r>
            <a:r>
              <a:rPr lang="en-US" dirty="0"/>
              <a:t> Lee</a:t>
            </a:r>
          </a:p>
        </p:txBody>
      </p:sp>
    </p:spTree>
    <p:extLst>
      <p:ext uri="{BB962C8B-B14F-4D97-AF65-F5344CB8AC3E}">
        <p14:creationId xmlns:p14="http://schemas.microsoft.com/office/powerpoint/2010/main" val="65603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68566"/>
            <a:ext cx="8229600" cy="1143000"/>
          </a:xfrm>
        </p:spPr>
        <p:txBody>
          <a:bodyPr/>
          <a:lstStyle/>
          <a:p>
            <a:r>
              <a:rPr lang="en-US" dirty="0"/>
              <a:t>SOM Dimension Reduction:</a:t>
            </a:r>
          </a:p>
        </p:txBody>
      </p:sp>
      <p:pic>
        <p:nvPicPr>
          <p:cNvPr id="5" name="Content Placeholder 4"/>
          <p:cNvPicPr>
            <a:picLocks noGrp="1" noChangeAspect="1"/>
          </p:cNvPicPr>
          <p:nvPr>
            <p:ph idx="1"/>
          </p:nvPr>
        </p:nvPicPr>
        <p:blipFill>
          <a:blip r:embed="rId2"/>
          <a:stretch>
            <a:fillRect/>
          </a:stretch>
        </p:blipFill>
        <p:spPr>
          <a:xfrm>
            <a:off x="-796431" y="970384"/>
            <a:ext cx="10392804" cy="5570375"/>
          </a:xfrm>
        </p:spPr>
      </p:pic>
      <p:sp>
        <p:nvSpPr>
          <p:cNvPr id="4" name="Slide Number Placeholder 3"/>
          <p:cNvSpPr>
            <a:spLocks noGrp="1"/>
          </p:cNvSpPr>
          <p:nvPr>
            <p:ph type="sldNum" sz="quarter" idx="12"/>
          </p:nvPr>
        </p:nvSpPr>
        <p:spPr/>
        <p:txBody>
          <a:bodyPr/>
          <a:lstStyle/>
          <a:p>
            <a:fld id="{20CDB166-79C6-3345-B287-A7CE8B30FC7E}" type="slidenum">
              <a:rPr lang="en-US" smtClean="0"/>
              <a:pPr/>
              <a:t>10</a:t>
            </a:fld>
            <a:endParaRPr lang="en-US"/>
          </a:p>
        </p:txBody>
      </p:sp>
      <p:sp>
        <p:nvSpPr>
          <p:cNvPr id="6" name="TextBox 5"/>
          <p:cNvSpPr txBox="1"/>
          <p:nvPr/>
        </p:nvSpPr>
        <p:spPr>
          <a:xfrm>
            <a:off x="550502" y="6130213"/>
            <a:ext cx="7212563" cy="369332"/>
          </a:xfrm>
          <a:prstGeom prst="rect">
            <a:avLst/>
          </a:prstGeom>
          <a:noFill/>
        </p:spPr>
        <p:txBody>
          <a:bodyPr wrap="square" rtlCol="0">
            <a:spAutoFit/>
          </a:bodyPr>
          <a:lstStyle/>
          <a:p>
            <a:r>
              <a:rPr lang="en-US" dirty="0"/>
              <a:t>Plotted using </a:t>
            </a:r>
            <a:r>
              <a:rPr lang="en-US" dirty="0" err="1"/>
              <a:t>pyplot</a:t>
            </a:r>
            <a:r>
              <a:rPr lang="en-US" dirty="0"/>
              <a:t> library in python</a:t>
            </a:r>
          </a:p>
        </p:txBody>
      </p:sp>
    </p:spTree>
    <p:extLst>
      <p:ext uri="{BB962C8B-B14F-4D97-AF65-F5344CB8AC3E}">
        <p14:creationId xmlns:p14="http://schemas.microsoft.com/office/powerpoint/2010/main" val="220216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7356"/>
            <a:ext cx="8966718" cy="1143000"/>
          </a:xfrm>
        </p:spPr>
        <p:txBody>
          <a:bodyPr>
            <a:noAutofit/>
          </a:bodyPr>
          <a:lstStyle/>
          <a:p>
            <a:r>
              <a:rPr lang="en-US" sz="3600" dirty="0"/>
              <a:t>Visualization: SOM-&gt; kMeans clustering</a:t>
            </a:r>
            <a:br>
              <a:rPr lang="en-US" sz="3600" dirty="0"/>
            </a:br>
            <a:endParaRPr lang="en-US" sz="3600" dirty="0"/>
          </a:p>
        </p:txBody>
      </p:sp>
      <p:pic>
        <p:nvPicPr>
          <p:cNvPr id="5" name="Content Placeholder 4"/>
          <p:cNvPicPr>
            <a:picLocks noGrp="1" noChangeAspect="1"/>
          </p:cNvPicPr>
          <p:nvPr>
            <p:ph idx="1"/>
          </p:nvPr>
        </p:nvPicPr>
        <p:blipFill>
          <a:blip r:embed="rId2"/>
          <a:stretch>
            <a:fillRect/>
          </a:stretch>
        </p:blipFill>
        <p:spPr>
          <a:xfrm>
            <a:off x="-803149" y="1054360"/>
            <a:ext cx="10105771" cy="4926562"/>
          </a:xfrm>
        </p:spPr>
      </p:pic>
      <p:sp>
        <p:nvSpPr>
          <p:cNvPr id="4" name="Slide Number Placeholder 3"/>
          <p:cNvSpPr>
            <a:spLocks noGrp="1"/>
          </p:cNvSpPr>
          <p:nvPr>
            <p:ph type="sldNum" sz="quarter" idx="12"/>
          </p:nvPr>
        </p:nvSpPr>
        <p:spPr/>
        <p:txBody>
          <a:bodyPr/>
          <a:lstStyle/>
          <a:p>
            <a:fld id="{20CDB166-79C6-3345-B287-A7CE8B30FC7E}" type="slidenum">
              <a:rPr lang="en-US" smtClean="0"/>
              <a:pPr/>
              <a:t>11</a:t>
            </a:fld>
            <a:endParaRPr lang="en-US"/>
          </a:p>
        </p:txBody>
      </p:sp>
      <p:sp>
        <p:nvSpPr>
          <p:cNvPr id="6" name="TextBox 5"/>
          <p:cNvSpPr txBox="1"/>
          <p:nvPr/>
        </p:nvSpPr>
        <p:spPr>
          <a:xfrm>
            <a:off x="261257" y="6083559"/>
            <a:ext cx="7119257" cy="369332"/>
          </a:xfrm>
          <a:prstGeom prst="rect">
            <a:avLst/>
          </a:prstGeom>
          <a:noFill/>
        </p:spPr>
        <p:txBody>
          <a:bodyPr wrap="square" rtlCol="0">
            <a:spAutoFit/>
          </a:bodyPr>
          <a:lstStyle/>
          <a:p>
            <a:r>
              <a:rPr lang="en-US" dirty="0"/>
              <a:t>Sample 4 clusters for 4 classes</a:t>
            </a:r>
          </a:p>
        </p:txBody>
      </p:sp>
    </p:spTree>
    <p:extLst>
      <p:ext uri="{BB962C8B-B14F-4D97-AF65-F5344CB8AC3E}">
        <p14:creationId xmlns:p14="http://schemas.microsoft.com/office/powerpoint/2010/main" val="4210695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47"/>
            <a:ext cx="8229600" cy="1143000"/>
          </a:xfrm>
        </p:spPr>
        <p:txBody>
          <a:bodyPr/>
          <a:lstStyle/>
          <a:p>
            <a:r>
              <a:rPr lang="en-US" dirty="0"/>
              <a:t>Training Workflow</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0CDB166-79C6-3345-B287-A7CE8B30FC7E}" type="slidenum">
              <a:rPr lang="en-US" smtClean="0"/>
              <a:pPr/>
              <a:t>12</a:t>
            </a:fld>
            <a:endParaRPr lang="en-US"/>
          </a:p>
        </p:txBody>
      </p:sp>
      <p:pic>
        <p:nvPicPr>
          <p:cNvPr id="5" name="Picture 4"/>
          <p:cNvPicPr>
            <a:picLocks noChangeAspect="1"/>
          </p:cNvPicPr>
          <p:nvPr/>
        </p:nvPicPr>
        <p:blipFill>
          <a:blip r:embed="rId2"/>
          <a:stretch>
            <a:fillRect/>
          </a:stretch>
        </p:blipFill>
        <p:spPr>
          <a:xfrm>
            <a:off x="153730" y="951999"/>
            <a:ext cx="8990270" cy="2662723"/>
          </a:xfrm>
          <a:prstGeom prst="rect">
            <a:avLst/>
          </a:prstGeom>
        </p:spPr>
      </p:pic>
      <p:pic>
        <p:nvPicPr>
          <p:cNvPr id="6" name="Picture 5"/>
          <p:cNvPicPr>
            <a:picLocks noChangeAspect="1"/>
          </p:cNvPicPr>
          <p:nvPr/>
        </p:nvPicPr>
        <p:blipFill>
          <a:blip r:embed="rId3"/>
          <a:stretch>
            <a:fillRect/>
          </a:stretch>
        </p:blipFill>
        <p:spPr>
          <a:xfrm>
            <a:off x="560891" y="4328205"/>
            <a:ext cx="8022218" cy="1913051"/>
          </a:xfrm>
          <a:prstGeom prst="rect">
            <a:avLst/>
          </a:prstGeom>
        </p:spPr>
      </p:pic>
    </p:spTree>
    <p:extLst>
      <p:ext uri="{BB962C8B-B14F-4D97-AF65-F5344CB8AC3E}">
        <p14:creationId xmlns:p14="http://schemas.microsoft.com/office/powerpoint/2010/main" val="18523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Workflow</a:t>
            </a:r>
          </a:p>
        </p:txBody>
      </p:sp>
      <p:sp>
        <p:nvSpPr>
          <p:cNvPr id="3" name="Content Placeholder 2"/>
          <p:cNvSpPr>
            <a:spLocks noGrp="1"/>
          </p:cNvSpPr>
          <p:nvPr>
            <p:ph idx="1"/>
          </p:nvPr>
        </p:nvSpPr>
        <p:spPr/>
        <p:txBody>
          <a:bodyPr/>
          <a:lstStyle/>
          <a:p>
            <a:endParaRPr lang="en-US" dirty="0"/>
          </a:p>
          <a:p>
            <a:endParaRPr lang="en-US" dirty="0"/>
          </a:p>
          <a:p>
            <a:endParaRPr lang="en-US" dirty="0"/>
          </a:p>
          <a:p>
            <a:pPr marL="0" indent="0">
              <a:buNone/>
            </a:pPr>
            <a:r>
              <a:rPr lang="en-US" dirty="0"/>
              <a:t>Sample Output</a:t>
            </a:r>
          </a:p>
        </p:txBody>
      </p:sp>
      <p:sp>
        <p:nvSpPr>
          <p:cNvPr id="4" name="Slide Number Placeholder 3"/>
          <p:cNvSpPr>
            <a:spLocks noGrp="1"/>
          </p:cNvSpPr>
          <p:nvPr>
            <p:ph type="sldNum" sz="quarter" idx="12"/>
          </p:nvPr>
        </p:nvSpPr>
        <p:spPr/>
        <p:txBody>
          <a:bodyPr/>
          <a:lstStyle/>
          <a:p>
            <a:fld id="{20CDB166-79C6-3345-B287-A7CE8B30FC7E}" type="slidenum">
              <a:rPr lang="en-US" smtClean="0"/>
              <a:pPr/>
              <a:t>13</a:t>
            </a:fld>
            <a:endParaRPr lang="en-US"/>
          </a:p>
        </p:txBody>
      </p:sp>
      <p:pic>
        <p:nvPicPr>
          <p:cNvPr id="5" name="Picture 4"/>
          <p:cNvPicPr>
            <a:picLocks noChangeAspect="1"/>
          </p:cNvPicPr>
          <p:nvPr/>
        </p:nvPicPr>
        <p:blipFill>
          <a:blip r:embed="rId2"/>
          <a:stretch>
            <a:fillRect/>
          </a:stretch>
        </p:blipFill>
        <p:spPr>
          <a:xfrm>
            <a:off x="2888991" y="1845323"/>
            <a:ext cx="3157246" cy="1247864"/>
          </a:xfrm>
          <a:prstGeom prst="rect">
            <a:avLst/>
          </a:prstGeom>
        </p:spPr>
      </p:pic>
      <p:pic>
        <p:nvPicPr>
          <p:cNvPr id="6" name="Picture 5"/>
          <p:cNvPicPr>
            <a:picLocks noChangeAspect="1"/>
          </p:cNvPicPr>
          <p:nvPr/>
        </p:nvPicPr>
        <p:blipFill>
          <a:blip r:embed="rId3"/>
          <a:stretch>
            <a:fillRect/>
          </a:stretch>
        </p:blipFill>
        <p:spPr>
          <a:xfrm>
            <a:off x="209744" y="3859019"/>
            <a:ext cx="9620250" cy="2276475"/>
          </a:xfrm>
          <a:prstGeom prst="rect">
            <a:avLst/>
          </a:prstGeom>
        </p:spPr>
      </p:pic>
    </p:spTree>
    <p:extLst>
      <p:ext uri="{BB962C8B-B14F-4D97-AF65-F5344CB8AC3E}">
        <p14:creationId xmlns:p14="http://schemas.microsoft.com/office/powerpoint/2010/main" val="2116823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Summarization</a:t>
            </a:r>
          </a:p>
        </p:txBody>
      </p:sp>
      <p:sp>
        <p:nvSpPr>
          <p:cNvPr id="3" name="Content Placeholder 2"/>
          <p:cNvSpPr>
            <a:spLocks noGrp="1"/>
          </p:cNvSpPr>
          <p:nvPr>
            <p:ph idx="1"/>
          </p:nvPr>
        </p:nvSpPr>
        <p:spPr/>
        <p:txBody>
          <a:bodyPr/>
          <a:lstStyle/>
          <a:p>
            <a:r>
              <a:rPr lang="en-US" sz="2800" dirty="0"/>
              <a:t>Based on Naïve Bayes predicted probabilities</a:t>
            </a:r>
          </a:p>
          <a:p>
            <a:r>
              <a:rPr lang="en-US" dirty="0"/>
              <a:t>Classification and predicted probabilities are generated for each sentence in the input. Sentences fall into different topics inside each class. More number of classes (predicted) decide the class to be considered. After that a threshold of predicted probability is used to summarize the data. </a:t>
            </a:r>
            <a:endParaRPr lang="en-US" sz="2800"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14</a:t>
            </a:fld>
            <a:endParaRPr lang="en-US"/>
          </a:p>
        </p:txBody>
      </p:sp>
    </p:spTree>
    <p:extLst>
      <p:ext uri="{BB962C8B-B14F-4D97-AF65-F5344CB8AC3E}">
        <p14:creationId xmlns:p14="http://schemas.microsoft.com/office/powerpoint/2010/main" val="2012436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Data</a:t>
            </a:r>
          </a:p>
        </p:txBody>
      </p:sp>
      <p:sp>
        <p:nvSpPr>
          <p:cNvPr id="3" name="Content Placeholder 2"/>
          <p:cNvSpPr>
            <a:spLocks noGrp="1"/>
          </p:cNvSpPr>
          <p:nvPr>
            <p:ph idx="1"/>
          </p:nvPr>
        </p:nvSpPr>
        <p:spPr/>
        <p:txBody>
          <a:bodyPr>
            <a:normAutofit fontScale="70000" lnSpcReduction="20000"/>
          </a:bodyPr>
          <a:lstStyle/>
          <a:p>
            <a:pPr lvl="0"/>
            <a:r>
              <a:rPr lang="en-US" dirty="0"/>
              <a:t>BBC Sport website corresponding to sports news in five topical areas from 2004-2005 with 737 documents and 4 natural classes. Source: </a:t>
            </a:r>
            <a:r>
              <a:rPr lang="en-US" u="sng" dirty="0">
                <a:hlinkClick r:id="rId2"/>
              </a:rPr>
              <a:t>http://mlg.ucd.ie/datasets/bbc.html</a:t>
            </a:r>
            <a:endParaRPr lang="en-US" dirty="0"/>
          </a:p>
          <a:p>
            <a:pPr lvl="0"/>
            <a:r>
              <a:rPr lang="en-US" dirty="0"/>
              <a:t>20 Newsgroups data set is a collection of approximately 20,000 newsgroup documents, partitioned (nearly) evenly across 20 different newsgroups. Source: </a:t>
            </a:r>
            <a:r>
              <a:rPr lang="en-US" u="sng" dirty="0">
                <a:hlinkClick r:id="rId3"/>
              </a:rPr>
              <a:t>http://qwone.com/~jason/20Newsgroups/</a:t>
            </a:r>
            <a:endParaRPr lang="en-US" dirty="0"/>
          </a:p>
          <a:p>
            <a:pPr lvl="0"/>
            <a:r>
              <a:rPr lang="en-US" dirty="0"/>
              <a:t>Wikipedia dataset for 4 classes is collected (Cricket, Rugby, Tennis, Football) and parsed using python program</a:t>
            </a:r>
          </a:p>
          <a:p>
            <a:r>
              <a:rPr lang="en-US" u="sng" dirty="0">
                <a:hlinkClick r:id="rId4"/>
              </a:rPr>
              <a:t>https://petscan.wmflabs.org/</a:t>
            </a:r>
            <a:endParaRPr lang="en-US" dirty="0"/>
          </a:p>
          <a:p>
            <a:r>
              <a:rPr lang="en-US" u="sng" dirty="0">
                <a:hlinkClick r:id="rId5"/>
              </a:rPr>
              <a:t>https://en.wikipedia.org/wiki/Special:Export</a:t>
            </a:r>
            <a:endParaRPr lang="en-US" dirty="0"/>
          </a:p>
          <a:p>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15</a:t>
            </a:fld>
            <a:endParaRPr lang="en-US"/>
          </a:p>
        </p:txBody>
      </p:sp>
    </p:spTree>
    <p:extLst>
      <p:ext uri="{BB962C8B-B14F-4D97-AF65-F5344CB8AC3E}">
        <p14:creationId xmlns:p14="http://schemas.microsoft.com/office/powerpoint/2010/main" val="3168377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idx="1"/>
          </p:nvPr>
        </p:nvSpPr>
        <p:spPr/>
        <p:txBody>
          <a:bodyPr/>
          <a:lstStyle/>
          <a:p>
            <a:endParaRPr lang="en-US" dirty="0"/>
          </a:p>
          <a:p>
            <a:endParaRPr lang="en-US" dirty="0"/>
          </a:p>
          <a:p>
            <a:r>
              <a:rPr lang="en-US" dirty="0"/>
              <a:t>Sample output:</a:t>
            </a:r>
          </a:p>
        </p:txBody>
      </p:sp>
      <p:sp>
        <p:nvSpPr>
          <p:cNvPr id="4" name="Slide Number Placeholder 3"/>
          <p:cNvSpPr>
            <a:spLocks noGrp="1"/>
          </p:cNvSpPr>
          <p:nvPr>
            <p:ph type="sldNum" sz="quarter" idx="12"/>
          </p:nvPr>
        </p:nvSpPr>
        <p:spPr/>
        <p:txBody>
          <a:bodyPr/>
          <a:lstStyle/>
          <a:p>
            <a:fld id="{20CDB166-79C6-3345-B287-A7CE8B30FC7E}" type="slidenum">
              <a:rPr lang="en-US" smtClean="0"/>
              <a:pPr/>
              <a:t>16</a:t>
            </a:fld>
            <a:endParaRPr lang="en-US"/>
          </a:p>
        </p:txBody>
      </p:sp>
      <p:pic>
        <p:nvPicPr>
          <p:cNvPr id="5" name="Picture 4"/>
          <p:cNvPicPr>
            <a:picLocks noChangeAspect="1"/>
          </p:cNvPicPr>
          <p:nvPr/>
        </p:nvPicPr>
        <p:blipFill>
          <a:blip r:embed="rId2"/>
          <a:stretch>
            <a:fillRect/>
          </a:stretch>
        </p:blipFill>
        <p:spPr>
          <a:xfrm>
            <a:off x="457200" y="1600200"/>
            <a:ext cx="5143500" cy="828675"/>
          </a:xfrm>
          <a:prstGeom prst="rect">
            <a:avLst/>
          </a:prstGeom>
        </p:spPr>
      </p:pic>
      <p:pic>
        <p:nvPicPr>
          <p:cNvPr id="7" name="Picture 6"/>
          <p:cNvPicPr>
            <a:picLocks noChangeAspect="1"/>
          </p:cNvPicPr>
          <p:nvPr/>
        </p:nvPicPr>
        <p:blipFill>
          <a:blip r:embed="rId3"/>
          <a:stretch>
            <a:fillRect/>
          </a:stretch>
        </p:blipFill>
        <p:spPr>
          <a:xfrm>
            <a:off x="175823" y="3453104"/>
            <a:ext cx="11572875" cy="2209800"/>
          </a:xfrm>
          <a:prstGeom prst="rect">
            <a:avLst/>
          </a:prstGeom>
        </p:spPr>
      </p:pic>
    </p:spTree>
    <p:extLst>
      <p:ext uri="{BB962C8B-B14F-4D97-AF65-F5344CB8AC3E}">
        <p14:creationId xmlns:p14="http://schemas.microsoft.com/office/powerpoint/2010/main" val="4057310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iHear</a:t>
            </a:r>
            <a:r>
              <a:rPr lang="en-US" dirty="0"/>
              <a:t> – Hearing Aid</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0CDB166-79C6-3345-B287-A7CE8B30FC7E}" type="slidenum">
              <a:rPr lang="en-US" smtClean="0"/>
              <a:pPr/>
              <a:t>17</a:t>
            </a:fld>
            <a:endParaRPr lang="en-US"/>
          </a:p>
        </p:txBody>
      </p:sp>
      <p:pic>
        <p:nvPicPr>
          <p:cNvPr id="5" name="Picture 4" descr="C:\Users\Manikanta\Documents\UMKC Subjects\KDM\Project Files\architecture.jpg"/>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52513"/>
            <a:ext cx="8565502" cy="5303837"/>
          </a:xfrm>
          <a:prstGeom prst="rect">
            <a:avLst/>
          </a:prstGeom>
          <a:noFill/>
          <a:ln>
            <a:noFill/>
          </a:ln>
        </p:spPr>
      </p:pic>
    </p:spTree>
    <p:extLst>
      <p:ext uri="{BB962C8B-B14F-4D97-AF65-F5344CB8AC3E}">
        <p14:creationId xmlns:p14="http://schemas.microsoft.com/office/powerpoint/2010/main" val="462090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096" y="2303135"/>
            <a:ext cx="8229600" cy="1143000"/>
          </a:xfrm>
        </p:spPr>
        <p:txBody>
          <a:bodyPr>
            <a:normAutofit fontScale="90000"/>
          </a:bodyPr>
          <a:lstStyle/>
          <a:p>
            <a:r>
              <a:rPr lang="en-IN" dirty="0">
                <a:solidFill>
                  <a:schemeClr val="accent1"/>
                </a:solidFill>
              </a:rPr>
              <a:t>Thanks</a:t>
            </a:r>
            <a:br>
              <a:rPr lang="en-IN" dirty="0">
                <a:solidFill>
                  <a:schemeClr val="accent1"/>
                </a:solidFill>
              </a:rPr>
            </a:br>
            <a:r>
              <a:rPr lang="en-IN" dirty="0"/>
              <a:t>Dr. Yugyung Lee</a:t>
            </a:r>
            <a:br>
              <a:rPr lang="en-IN" dirty="0"/>
            </a:br>
            <a:r>
              <a:rPr lang="en-IN" dirty="0"/>
              <a:t>Mayanka Chandra Sekhar</a:t>
            </a:r>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18</a:t>
            </a:fld>
            <a:endParaRPr lang="en-US"/>
          </a:p>
        </p:txBody>
      </p:sp>
    </p:spTree>
    <p:extLst>
      <p:ext uri="{BB962C8B-B14F-4D97-AF65-F5344CB8AC3E}">
        <p14:creationId xmlns:p14="http://schemas.microsoft.com/office/powerpoint/2010/main" val="153304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 In the era of big data, it is essential to explore the</a:t>
            </a:r>
          </a:p>
          <a:p>
            <a:pPr marL="0" indent="0">
              <a:buNone/>
            </a:pPr>
            <a:r>
              <a:rPr lang="en-US" dirty="0"/>
              <a:t>opportunities in discovering knowledge from big data.</a:t>
            </a:r>
          </a:p>
          <a:p>
            <a:pPr marL="0" indent="0">
              <a:buNone/>
            </a:pPr>
            <a:r>
              <a:rPr lang="en-US" dirty="0"/>
              <a:t>• However, traditional machine learning approaches are</a:t>
            </a:r>
          </a:p>
          <a:p>
            <a:pPr marL="0" indent="0">
              <a:buNone/>
            </a:pPr>
            <a:r>
              <a:rPr lang="en-US" dirty="0"/>
              <a:t>not well fit to analyze the full value of big data.</a:t>
            </a:r>
          </a:p>
          <a:p>
            <a:pPr marL="0" indent="0">
              <a:buNone/>
            </a:pPr>
            <a:r>
              <a:rPr lang="en-US" dirty="0"/>
              <a:t>• Patterns in Different text data to solve several problems.</a:t>
            </a:r>
          </a:p>
          <a:p>
            <a:pPr marL="0" indent="0">
              <a:buNone/>
            </a:pPr>
            <a:endParaRPr lang="en-US" dirty="0"/>
          </a:p>
          <a:p>
            <a:pPr marL="0" indent="0">
              <a:buNone/>
            </a:pPr>
            <a:r>
              <a:rPr lang="en-US" dirty="0"/>
              <a:t>• Specifically, current research and practice of machine</a:t>
            </a:r>
          </a:p>
          <a:p>
            <a:pPr marL="0" indent="0">
              <a:buNone/>
            </a:pPr>
            <a:r>
              <a:rPr lang="en-US" dirty="0"/>
              <a:t>learning do not fully support some important features</a:t>
            </a:r>
          </a:p>
          <a:p>
            <a:pPr marL="0" indent="0">
              <a:buNone/>
            </a:pPr>
            <a:r>
              <a:rPr lang="en-US" dirty="0"/>
              <a:t>for big data analytics such as incremental learning,</a:t>
            </a:r>
          </a:p>
          <a:p>
            <a:pPr marL="0" indent="0">
              <a:buNone/>
            </a:pPr>
            <a:r>
              <a:rPr lang="en-US" dirty="0"/>
              <a:t>distributed learning and fuzzy matching.</a:t>
            </a:r>
          </a:p>
        </p:txBody>
      </p:sp>
    </p:spTree>
    <p:extLst>
      <p:ext uri="{BB962C8B-B14F-4D97-AF65-F5344CB8AC3E}">
        <p14:creationId xmlns:p14="http://schemas.microsoft.com/office/powerpoint/2010/main" val="3757528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 Space Comparison</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4396" y="1600200"/>
            <a:ext cx="9055207" cy="5095583"/>
          </a:xfrm>
          <a:prstGeom prst="rect">
            <a:avLst/>
          </a:prstGeom>
        </p:spPr>
      </p:pic>
    </p:spTree>
    <p:extLst>
      <p:ext uri="{BB962C8B-B14F-4D97-AF65-F5344CB8AC3E}">
        <p14:creationId xmlns:p14="http://schemas.microsoft.com/office/powerpoint/2010/main" val="1032059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 Space advantages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1600200"/>
            <a:ext cx="4715037" cy="4266325"/>
          </a:xfrm>
          <a:prstGeom prst="rect">
            <a:avLst/>
          </a:prstGeom>
        </p:spPr>
      </p:pic>
    </p:spTree>
    <p:extLst>
      <p:ext uri="{BB962C8B-B14F-4D97-AF65-F5344CB8AC3E}">
        <p14:creationId xmlns:p14="http://schemas.microsoft.com/office/powerpoint/2010/main" val="1991292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5317" y="393189"/>
            <a:ext cx="9013371" cy="6268867"/>
          </a:xfrm>
          <a:prstGeom prst="rect">
            <a:avLst/>
          </a:prstGeom>
        </p:spPr>
      </p:pic>
      <p:sp>
        <p:nvSpPr>
          <p:cNvPr id="5" name="TextBox 4"/>
          <p:cNvSpPr txBox="1"/>
          <p:nvPr/>
        </p:nvSpPr>
        <p:spPr>
          <a:xfrm>
            <a:off x="4194888" y="393189"/>
            <a:ext cx="3630852" cy="646331"/>
          </a:xfrm>
          <a:prstGeom prst="rect">
            <a:avLst/>
          </a:prstGeom>
          <a:noFill/>
        </p:spPr>
        <p:txBody>
          <a:bodyPr wrap="square" rtlCol="0">
            <a:spAutoFit/>
          </a:bodyPr>
          <a:lstStyle/>
          <a:p>
            <a:r>
              <a:rPr lang="en-US" sz="3600" dirty="0"/>
              <a:t>(Image Clustering)</a:t>
            </a:r>
          </a:p>
        </p:txBody>
      </p:sp>
    </p:spTree>
    <p:extLst>
      <p:ext uri="{BB962C8B-B14F-4D97-AF65-F5344CB8AC3E}">
        <p14:creationId xmlns:p14="http://schemas.microsoft.com/office/powerpoint/2010/main" val="234947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Organizing Map</a:t>
            </a:r>
          </a:p>
        </p:txBody>
      </p:sp>
      <p:sp>
        <p:nvSpPr>
          <p:cNvPr id="3" name="Content Placeholder 2"/>
          <p:cNvSpPr>
            <a:spLocks noGrp="1"/>
          </p:cNvSpPr>
          <p:nvPr>
            <p:ph idx="1"/>
          </p:nvPr>
        </p:nvSpPr>
        <p:spPr/>
        <p:txBody>
          <a:bodyPr>
            <a:normAutofit fontScale="85000" lnSpcReduction="20000"/>
          </a:bodyPr>
          <a:lstStyle/>
          <a:p>
            <a:r>
              <a:rPr lang="en-US" dirty="0"/>
              <a:t>Ideas first introduced by C. von der </a:t>
            </a:r>
            <a:r>
              <a:rPr lang="en-US" dirty="0" err="1"/>
              <a:t>Malsburg</a:t>
            </a:r>
            <a:r>
              <a:rPr lang="en-US" dirty="0"/>
              <a:t> (1973), developed and refined by T. </a:t>
            </a:r>
            <a:r>
              <a:rPr lang="en-US" dirty="0" err="1"/>
              <a:t>Kohonen</a:t>
            </a:r>
            <a:r>
              <a:rPr lang="en-US" dirty="0"/>
              <a:t> (1982)</a:t>
            </a:r>
          </a:p>
          <a:p>
            <a:r>
              <a:rPr lang="en-US" dirty="0"/>
              <a:t>Neural network algorithm using unsupervised competitive learning</a:t>
            </a:r>
          </a:p>
          <a:p>
            <a:r>
              <a:rPr lang="en-US" dirty="0"/>
              <a:t>Primarily used for organization and visualization of complex data</a:t>
            </a:r>
          </a:p>
          <a:p>
            <a:r>
              <a:rPr lang="en-US" dirty="0"/>
              <a:t>Biological basis: ‘brain maps’</a:t>
            </a:r>
          </a:p>
          <a:p>
            <a:r>
              <a:rPr lang="en-US" dirty="0"/>
              <a:t>Maps multidimensional data onto a low dimensional data (usually 2 or 1 dimensions).</a:t>
            </a:r>
          </a:p>
          <a:p>
            <a:r>
              <a:rPr lang="en-US" dirty="0"/>
              <a:t>The projection preserves the topology of the data so that similar data items will be mapped to nearby locations on the map.</a:t>
            </a:r>
          </a:p>
          <a:p>
            <a:endParaRPr lang="en-US" dirty="0"/>
          </a:p>
        </p:txBody>
      </p:sp>
    </p:spTree>
    <p:extLst>
      <p:ext uri="{BB962C8B-B14F-4D97-AF65-F5344CB8AC3E}">
        <p14:creationId xmlns:p14="http://schemas.microsoft.com/office/powerpoint/2010/main" val="3289600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a:t>
            </a:r>
          </a:p>
        </p:txBody>
      </p:sp>
      <p:sp>
        <p:nvSpPr>
          <p:cNvPr id="4" name="Slide Number Placeholder 3"/>
          <p:cNvSpPr>
            <a:spLocks noGrp="1"/>
          </p:cNvSpPr>
          <p:nvPr>
            <p:ph type="sldNum" sz="quarter" idx="12"/>
          </p:nvPr>
        </p:nvSpPr>
        <p:spPr/>
        <p:txBody>
          <a:bodyPr/>
          <a:lstStyle/>
          <a:p>
            <a:fld id="{20CDB166-79C6-3345-B287-A7CE8B30FC7E}" type="slidenum">
              <a:rPr lang="en-US" smtClean="0"/>
              <a:pPr/>
              <a:t>7</a:t>
            </a:fld>
            <a:endParaRPr lang="en-US"/>
          </a:p>
        </p:txBody>
      </p:sp>
      <p:pic>
        <p:nvPicPr>
          <p:cNvPr id="1026" name="Picture 2" descr="https://codesachin.files.wordpress.com/2015/11/kohonen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11" y="2072788"/>
            <a:ext cx="4000500" cy="28765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willamette.edu/~gorr/classes/cs449/Unsupervised/SOM-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775" y="1458117"/>
            <a:ext cx="4467225"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arizona.openrepository.com/arizona/html/10150/106141/A_Scalable-98_files/Image10.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746" y="2566013"/>
            <a:ext cx="3705225"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745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 Algorithm</a:t>
            </a:r>
          </a:p>
        </p:txBody>
      </p:sp>
      <p:sp>
        <p:nvSpPr>
          <p:cNvPr id="3" name="Content Placeholder 2"/>
          <p:cNvSpPr>
            <a:spLocks noGrp="1"/>
          </p:cNvSpPr>
          <p:nvPr>
            <p:ph idx="1"/>
          </p:nvPr>
        </p:nvSpPr>
        <p:spPr/>
        <p:txBody>
          <a:bodyPr>
            <a:normAutofit/>
          </a:bodyPr>
          <a:lstStyle/>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Randomly initialise all weights</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Select input vector </a:t>
            </a:r>
            <a:r>
              <a:rPr lang="en-GB" altLang="zh-CN" sz="2700" b="1" dirty="0"/>
              <a:t>x </a:t>
            </a:r>
            <a:r>
              <a:rPr lang="en-GB" altLang="zh-CN" sz="2700" dirty="0"/>
              <a:t>= [x</a:t>
            </a:r>
            <a:r>
              <a:rPr lang="en-GB" altLang="zh-CN" sz="2700" baseline="-25000" dirty="0"/>
              <a:t>1</a:t>
            </a:r>
            <a:r>
              <a:rPr lang="en-GB" altLang="zh-CN" sz="2700" dirty="0"/>
              <a:t>, x</a:t>
            </a:r>
            <a:r>
              <a:rPr lang="en-GB" altLang="zh-CN" sz="2700" baseline="-25000" dirty="0"/>
              <a:t>2</a:t>
            </a:r>
            <a:r>
              <a:rPr lang="en-GB" altLang="zh-CN" sz="2700" dirty="0"/>
              <a:t>, x</a:t>
            </a:r>
            <a:r>
              <a:rPr lang="en-GB" altLang="zh-CN" sz="2700" baseline="-25000" dirty="0"/>
              <a:t>3</a:t>
            </a:r>
            <a:r>
              <a:rPr lang="en-GB" altLang="zh-CN" sz="2700" dirty="0"/>
              <a:t>, … , </a:t>
            </a:r>
            <a:r>
              <a:rPr lang="en-GB" altLang="zh-CN" sz="2700" dirty="0" err="1"/>
              <a:t>x</a:t>
            </a:r>
            <a:r>
              <a:rPr lang="en-GB" altLang="zh-CN" sz="2700" baseline="-25000" dirty="0" err="1"/>
              <a:t>n</a:t>
            </a:r>
            <a:r>
              <a:rPr lang="en-GB" altLang="zh-CN" sz="2700" dirty="0"/>
              <a:t>] </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Compare </a:t>
            </a:r>
            <a:r>
              <a:rPr lang="en-GB" altLang="zh-CN" sz="2700" b="1" dirty="0"/>
              <a:t>x</a:t>
            </a:r>
            <a:r>
              <a:rPr lang="en-GB" altLang="zh-CN" sz="2700" dirty="0"/>
              <a:t> with weights </a:t>
            </a:r>
            <a:r>
              <a:rPr lang="en-GB" altLang="zh-CN" sz="2700" b="1" dirty="0" err="1"/>
              <a:t>w</a:t>
            </a:r>
            <a:r>
              <a:rPr lang="en-GB" altLang="zh-CN" sz="2700" baseline="-10000" dirty="0" err="1"/>
              <a:t>j</a:t>
            </a:r>
            <a:r>
              <a:rPr lang="en-GB" altLang="zh-CN" sz="2700" dirty="0"/>
              <a:t> for each neuron j to determine winner</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Update winner so that it becomes more like </a:t>
            </a:r>
            <a:r>
              <a:rPr lang="en-GB" altLang="zh-CN" sz="2700" b="1" dirty="0"/>
              <a:t>x</a:t>
            </a:r>
            <a:r>
              <a:rPr lang="en-GB" altLang="zh-CN" sz="2700" dirty="0"/>
              <a:t>, together with the winner’s </a:t>
            </a:r>
            <a:r>
              <a:rPr lang="en-GB" altLang="zh-CN" sz="2700" i="1" dirty="0"/>
              <a:t>neighbours</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Adjust parameters: learning rate &amp; ‘neighbourhood function’</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Repeat from (2) until </a:t>
            </a:r>
            <a:r>
              <a:rPr lang="en-GB" altLang="en-US" sz="2700" dirty="0">
                <a:ea typeface="宋体" panose="02010600030101010101" pitchFamily="2" charset="-122"/>
              </a:rPr>
              <a:t>the map has converged (i.e. no noticeable changes in the weights) or pre-defined no. of training cycles have passed</a:t>
            </a:r>
            <a:endParaRPr lang="en-GB" altLang="zh-CN" sz="2700" dirty="0"/>
          </a:p>
          <a:p>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8</a:t>
            </a:fld>
            <a:endParaRPr lang="en-US"/>
          </a:p>
        </p:txBody>
      </p:sp>
    </p:spTree>
    <p:extLst>
      <p:ext uri="{BB962C8B-B14F-4D97-AF65-F5344CB8AC3E}">
        <p14:creationId xmlns:p14="http://schemas.microsoft.com/office/powerpoint/2010/main" val="2274544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36525"/>
            <a:ext cx="8434873" cy="359844"/>
          </a:xfrm>
        </p:spPr>
        <p:txBody>
          <a:bodyPr>
            <a:normAutofit fontScale="90000"/>
          </a:bodyPr>
          <a:lstStyle/>
          <a:p>
            <a:r>
              <a:rPr lang="en-US" dirty="0" err="1"/>
              <a:t>Encog</a:t>
            </a:r>
            <a:r>
              <a:rPr lang="en-US" dirty="0"/>
              <a:t> machine Learning Package</a:t>
            </a:r>
          </a:p>
        </p:txBody>
      </p:sp>
      <p:sp>
        <p:nvSpPr>
          <p:cNvPr id="3" name="Content Placeholder 2"/>
          <p:cNvSpPr>
            <a:spLocks noGrp="1"/>
          </p:cNvSpPr>
          <p:nvPr>
            <p:ph idx="1"/>
          </p:nvPr>
        </p:nvSpPr>
        <p:spPr>
          <a:xfrm>
            <a:off x="457200" y="1600200"/>
            <a:ext cx="8229600" cy="5121275"/>
          </a:xfrm>
        </p:spPr>
        <p:txBody>
          <a:bodyPr>
            <a:normAutofit/>
          </a:bodyPr>
          <a:lstStyle/>
          <a:p>
            <a:pPr marL="0" indent="0">
              <a:buNone/>
            </a:pPr>
            <a:endParaRPr lang="en-US" sz="2800" dirty="0"/>
          </a:p>
          <a:p>
            <a:endParaRPr lang="en-US" sz="2800" dirty="0"/>
          </a:p>
          <a:p>
            <a:endParaRPr lang="en-US" sz="2800"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9</a:t>
            </a:fld>
            <a:endParaRPr lang="en-US"/>
          </a:p>
        </p:txBody>
      </p:sp>
      <p:pic>
        <p:nvPicPr>
          <p:cNvPr id="5" name="Picture 4"/>
          <p:cNvPicPr>
            <a:picLocks noChangeAspect="1"/>
          </p:cNvPicPr>
          <p:nvPr/>
        </p:nvPicPr>
        <p:blipFill>
          <a:blip r:embed="rId2"/>
          <a:stretch>
            <a:fillRect/>
          </a:stretch>
        </p:blipFill>
        <p:spPr>
          <a:xfrm>
            <a:off x="790574" y="562944"/>
            <a:ext cx="7610475" cy="4724400"/>
          </a:xfrm>
          <a:prstGeom prst="rect">
            <a:avLst/>
          </a:prstGeom>
        </p:spPr>
      </p:pic>
      <p:pic>
        <p:nvPicPr>
          <p:cNvPr id="6" name="Picture 5"/>
          <p:cNvPicPr>
            <a:picLocks noChangeAspect="1"/>
          </p:cNvPicPr>
          <p:nvPr/>
        </p:nvPicPr>
        <p:blipFill>
          <a:blip r:embed="rId3"/>
          <a:stretch>
            <a:fillRect/>
          </a:stretch>
        </p:blipFill>
        <p:spPr>
          <a:xfrm>
            <a:off x="790574" y="5315337"/>
            <a:ext cx="7658100" cy="1438275"/>
          </a:xfrm>
          <a:prstGeom prst="rect">
            <a:avLst/>
          </a:prstGeom>
        </p:spPr>
      </p:pic>
    </p:spTree>
    <p:extLst>
      <p:ext uri="{BB962C8B-B14F-4D97-AF65-F5344CB8AC3E}">
        <p14:creationId xmlns:p14="http://schemas.microsoft.com/office/powerpoint/2010/main" val="36270450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2797</TotalTime>
  <Words>486</Words>
  <Application>Microsoft Office PowerPoint</Application>
  <PresentationFormat>On-screen Show (4:3)</PresentationFormat>
  <Paragraphs>76</Paragraphs>
  <Slides>18</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宋体</vt:lpstr>
      <vt:lpstr>Arial</vt:lpstr>
      <vt:lpstr>Calibri</vt:lpstr>
      <vt:lpstr>Helvetica</vt:lpstr>
      <vt:lpstr>Custom Design</vt:lpstr>
      <vt:lpstr>Office Theme</vt:lpstr>
      <vt:lpstr>PowerPoint Presentation</vt:lpstr>
      <vt:lpstr>Introduction</vt:lpstr>
      <vt:lpstr>Sig Space Comparison</vt:lpstr>
      <vt:lpstr>Sig Space advantages</vt:lpstr>
      <vt:lpstr>PowerPoint Presentation</vt:lpstr>
      <vt:lpstr>Self Organizing Map</vt:lpstr>
      <vt:lpstr>SOM</vt:lpstr>
      <vt:lpstr>SOM Algorithm</vt:lpstr>
      <vt:lpstr>Encog machine Learning Package</vt:lpstr>
      <vt:lpstr>SOM Dimension Reduction:</vt:lpstr>
      <vt:lpstr>Visualization: SOM-&gt; kMeans clustering </vt:lpstr>
      <vt:lpstr>Training Workflow</vt:lpstr>
      <vt:lpstr>Traditional Workflow</vt:lpstr>
      <vt:lpstr>Text Summarization</vt:lpstr>
      <vt:lpstr>Training Data</vt:lpstr>
      <vt:lpstr>Evaluation</vt:lpstr>
      <vt:lpstr>iHear – Hearing Aid</vt:lpstr>
      <vt:lpstr>Thanks Dr. Yugyung Lee Mayanka Chandra Sekhar</vt:lpstr>
    </vt:vector>
  </TitlesOfParts>
  <Company>University of Missouri - Kansas City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UMKC Faculty and Staff</dc:creator>
  <cp:lastModifiedBy>Manikanta</cp:lastModifiedBy>
  <cp:revision>92</cp:revision>
  <dcterms:created xsi:type="dcterms:W3CDTF">2014-01-29T16:52:11Z</dcterms:created>
  <dcterms:modified xsi:type="dcterms:W3CDTF">2016-07-26T16:32:44Z</dcterms:modified>
</cp:coreProperties>
</file>